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00B4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693408"/>
            <a:ext cx="12188952" cy="164592"/>
          </a:xfrm>
          <a:prstGeom prst="rect">
            <a:avLst/>
          </a:prstGeom>
          <a:solidFill>
            <a:srgbClr val="00B4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64592"/>
            <a:ext cx="164592" cy="6528816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9144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0" i="0">
                <a:solidFill>
                  <a:srgbClr val="00B4D8"/>
                </a:solidFill>
              </a:rPr>
              <a:t>MakerAI v3.3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508760"/>
            <a:ext cx="109728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5200" b="1" i="0">
                <a:solidFill>
                  <a:srgbClr val="FFFFFF"/>
                </a:solidFill>
              </a:rPr>
              <a:t>Capability System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260604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0" i="0">
                <a:solidFill>
                  <a:srgbClr val="FF8C00"/>
                </a:solidFill>
              </a:rPr>
              <a:t>ModelCaps &amp; SessionCaps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337560"/>
            <a:ext cx="91440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C8D6E5"/>
                </a:solidFill>
              </a:rPr>
              <a:t>How MakerAI automatically orchestrates LLM providers,
bridges, and specialized endpoints through a unified capability model.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4572000"/>
            <a:ext cx="3657600" cy="54864"/>
          </a:xfrm>
          <a:prstGeom prst="rect">
            <a:avLst/>
          </a:prstGeom>
          <a:solidFill>
            <a:srgbClr val="00B4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" y="470916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C8D6E5"/>
                </a:solidFill>
              </a:rPr>
              <a:t>makerai.cimamaker.com  ·  March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Common Configuration Patterns  (1 – 5)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RegisterUserParam shorthand used for brevity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09728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29768" y="117043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1  Plain text model</a:t>
            </a:r>
          </a:p>
        </p:txBody>
      </p:sp>
      <p:sp>
        <p:nvSpPr>
          <p:cNvPr id="7" name="Rectangle 6"/>
          <p:cNvSpPr/>
          <p:nvPr/>
        </p:nvSpPr>
        <p:spPr>
          <a:xfrm>
            <a:off x="429768" y="155448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9496" y="164592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  = '[]'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SessionCaps = '[]'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Tool_Active = 'False'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9768" y="250545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 = []  →  direct InternalRunCompletions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17920" y="109728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327648" y="117043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2  Native vision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27648" y="155448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37376" y="164592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  = '[cap_Image]'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SessionCaps = '[cap_Image]'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Tool_Active = 'True'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27648" y="250545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 = []  →  images go straight to completions API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0040" y="324612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29768" y="331927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3  Full multimodal  (Gemini 2.5 Flash)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29768" y="370332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39496" y="379476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= SessionCaps =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[cap_Image, cap_Audio, cap_Video,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 cap_Pdf, cap_WebSearch,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 cap_Reasoning, cap_CodeInterpreter]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9768" y="465429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 = []  →  everything native in completions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17920" y="324612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327648" y="331927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4  Reasoning model  (o3, deepseek-reasoner)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27648" y="370332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37376" y="379476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  = '[cap_Image, cap_Reasoning]'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SessionCaps = '[cap_Image, cap_Reasoning]'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ThinkingLevel = 'tlMedium'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27648" y="465429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 = []  →  driver activates extended thinking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17920" y="539496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327648" y="546811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5  TTS via dedicated endpoint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327648" y="585216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437376" y="594360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  = '[]'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SessionCaps = '[cap_GenAudio]'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Tool_Active = 'False'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Voice       = 'alloy'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27648" y="680313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 = [cap_GenAudio]  →  InternalRunSpeechGeneration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Common Configuration Patterns  (6 – 10)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RegisterUserParam shorthand used for brevity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09728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29768" y="117043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6  Image gen — dedicated endpoint  (DALL-E)</a:t>
            </a:r>
          </a:p>
        </p:txBody>
      </p:sp>
      <p:sp>
        <p:nvSpPr>
          <p:cNvPr id="7" name="Rectangle 6"/>
          <p:cNvSpPr/>
          <p:nvPr/>
        </p:nvSpPr>
        <p:spPr>
          <a:xfrm>
            <a:off x="429768" y="155448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9496" y="164592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  = '[]'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SessionCaps = '[cap_GenImage]'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Tool_Active = 'False'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9768" y="250545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Gap=[cap_GenImage]  →  InternalRunImageGeneration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17920" y="109728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327648" y="117043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7  Image gen — native in completions  (Gemini)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27648" y="155448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37376" y="164592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  = '[cap_Image, cap_GenImage]'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SessionCaps = '[cap_Image, cap_GenImage]'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Tool_Active = 'False'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27648" y="250545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 = []  →  completions returns image inline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0040" y="324612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29768" y="331927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8  STT — transcription endpoint  (Whisper)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29768" y="370332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39496" y="379476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  = '[cap_Audio]'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SessionCaps = '[cap_Audio]'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Tool_Active = 'False'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ChatMode    = cmTranscription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9768" y="465429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 = []  →  InternalRunTranscription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17920" y="324612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327648" y="331927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9  Vision bridge for text-only model  (Ollama)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27648" y="370332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37376" y="379476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  = '[]'   // no native vision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SessionCaps = '[cap_Image]'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27648" y="465429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Gap=[cap_Image]  →  Phase 1 auto-describes images in text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17920" y="5394960"/>
            <a:ext cx="5623560" cy="201168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327648" y="5468112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B4D8"/>
                </a:solidFill>
              </a:rPr>
              <a:t>10  Video generation  (Veo / Grok)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327648" y="5852160"/>
            <a:ext cx="5394960" cy="91440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437376" y="5943600"/>
            <a:ext cx="5175504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A8FF78"/>
                </a:solidFill>
                <a:latin typeface="Consolas"/>
              </a:rPr>
              <a:t>ModelCaps   = '[cap_Image]'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SessionCaps = '[cap_Image, cap_GenVideo]'</a:t>
            </a:r>
          </a:p>
          <a:p>
            <a:r>
              <a:rPr sz="1000">
                <a:solidFill>
                  <a:srgbClr val="A8FF78"/>
                </a:solidFill>
                <a:latin typeface="Consolas"/>
              </a:rPr>
              <a:t>Tool_Active = 'False'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27648" y="6803136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2ECC71"/>
                </a:solidFill>
              </a:rPr>
              <a:t>Gap=[cap_GenVideo]  →  InternalRunImageVideoGeneration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Provider Capability Reference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Source: uMakerAi.Chat.Initializations.pas  ·  Feb 2026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" y="1097280"/>
            <a:ext cx="10424159" cy="324612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74320" y="1143000"/>
            <a:ext cx="1143000" cy="251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Provider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08760" y="1143000"/>
            <a:ext cx="2057400" cy="251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Model / Global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0" y="1143000"/>
            <a:ext cx="3886199" cy="251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ModelCaps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35239" y="1143000"/>
            <a:ext cx="2148840" cy="251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Gap / Note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75519" y="1143000"/>
            <a:ext cx="731520" cy="251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1421892"/>
            <a:ext cx="10424159" cy="324612"/>
          </a:xfrm>
          <a:prstGeom prst="rect">
            <a:avLst/>
          </a:prstGeom>
          <a:solidFill>
            <a:srgbClr val="1621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74320" y="1458468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OpenAI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08760" y="1458468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gpt-4.1 / 4.1-mini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57600" y="1458468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[cap_Image]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5239" y="1458468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875519" y="1458468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ECC71"/>
                </a:solidFill>
              </a:rPr>
              <a:t>✔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" y="1746504"/>
            <a:ext cx="10424159" cy="324612"/>
          </a:xfrm>
          <a:prstGeom prst="rect">
            <a:avLst/>
          </a:prstGeom>
          <a:solidFill>
            <a:srgbClr val="1212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74320" y="1783080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OpenAI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08760" y="1783080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o3 / o4-mini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57600" y="1783080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[cap_Image, cap_Reasoning]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35239" y="1783080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 (tlMedium)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875519" y="1783080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ECC71"/>
                </a:solidFill>
              </a:rPr>
              <a:t>✔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28600" y="2071116"/>
            <a:ext cx="10424159" cy="324612"/>
          </a:xfrm>
          <a:prstGeom prst="rect">
            <a:avLst/>
          </a:prstGeom>
          <a:solidFill>
            <a:srgbClr val="1621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274320" y="2107692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OpenAI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08760" y="2107692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dall-e-3 / gpt-image-1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57600" y="2107692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[]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35239" y="2107692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→ Image endpoint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875519" y="2107692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AA4444"/>
                </a:solidFill>
              </a:rPr>
              <a:t>✘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28600" y="2395728"/>
            <a:ext cx="10424159" cy="324612"/>
          </a:xfrm>
          <a:prstGeom prst="rect">
            <a:avLst/>
          </a:prstGeom>
          <a:solidFill>
            <a:srgbClr val="1212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74320" y="2432304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OpenAI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508760" y="2432304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gpt-4o-mini-tts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657600" y="2432304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[]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35239" y="2432304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→ TTS endpoint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875519" y="2432304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AA4444"/>
                </a:solidFill>
              </a:rPr>
              <a:t>✘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28600" y="2720340"/>
            <a:ext cx="10424159" cy="324612"/>
          </a:xfrm>
          <a:prstGeom prst="rect">
            <a:avLst/>
          </a:prstGeom>
          <a:solidFill>
            <a:srgbClr val="1621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274320" y="2756916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OpenAI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508760" y="2756916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gpt-4o-audio-preview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657600" y="2756916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[cap_Audio, cap_GenAudio]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35239" y="2756916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875519" y="2756916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AA4444"/>
                </a:solidFill>
              </a:rPr>
              <a:t>✘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28600" y="3044952"/>
            <a:ext cx="10424159" cy="324612"/>
          </a:xfrm>
          <a:prstGeom prst="rect">
            <a:avLst/>
          </a:prstGeom>
          <a:solidFill>
            <a:srgbClr val="1212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274320" y="3081528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Gemini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508760" y="3081528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gemini-2.5-flash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657600" y="3081528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[Image,Audio,Video,Pdf,
WebSearch,Reasoning,Code]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35239" y="3081528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875519" y="3081528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ECC71"/>
                </a:solidFill>
              </a:rPr>
              <a:t>✔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28600" y="3369564"/>
            <a:ext cx="10424159" cy="324612"/>
          </a:xfrm>
          <a:prstGeom prst="rect">
            <a:avLst/>
          </a:prstGeom>
          <a:solidFill>
            <a:srgbClr val="1621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274320" y="3406140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Gemini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508760" y="3406140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gemini-2.5-flash-image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657600" y="3406140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[cap_Image, cap_GenImage]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635239" y="3406140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875519" y="3406140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AA4444"/>
                </a:solidFill>
              </a:rPr>
              <a:t>✘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28600" y="3694176"/>
            <a:ext cx="10424159" cy="324612"/>
          </a:xfrm>
          <a:prstGeom prst="rect">
            <a:avLst/>
          </a:prstGeom>
          <a:solidFill>
            <a:srgbClr val="1212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274320" y="3730752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Gemini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508760" y="3730752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aa_veo-*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657600" y="3730752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[cap_Image]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635239" y="3730752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→ Video endpoint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875519" y="3730752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AA4444"/>
                </a:solidFill>
              </a:rPr>
              <a:t>✘</a:t>
            </a:r>
          </a:p>
        </p:txBody>
      </p:sp>
      <p:sp>
        <p:nvSpPr>
          <p:cNvPr id="59" name="Rectangle 58"/>
          <p:cNvSpPr/>
          <p:nvPr/>
        </p:nvSpPr>
        <p:spPr>
          <a:xfrm>
            <a:off x="228600" y="4018788"/>
            <a:ext cx="10424159" cy="324612"/>
          </a:xfrm>
          <a:prstGeom prst="rect">
            <a:avLst/>
          </a:prstGeom>
          <a:solidFill>
            <a:srgbClr val="1621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274320" y="4055364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Claude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508760" y="4055364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All current models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657600" y="4055364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[Image,Pdf,Reasoning,
WebSearch]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635239" y="4055364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875519" y="4055364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AA4444"/>
                </a:solidFill>
              </a:rPr>
              <a:t>✘</a:t>
            </a:r>
          </a:p>
        </p:txBody>
      </p:sp>
      <p:sp>
        <p:nvSpPr>
          <p:cNvPr id="65" name="Rectangle 64"/>
          <p:cNvSpPr/>
          <p:nvPr/>
        </p:nvSpPr>
        <p:spPr>
          <a:xfrm>
            <a:off x="228600" y="4343400"/>
            <a:ext cx="10424159" cy="324612"/>
          </a:xfrm>
          <a:prstGeom prst="rect">
            <a:avLst/>
          </a:prstGeom>
          <a:solidFill>
            <a:srgbClr val="1212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TextBox 65"/>
          <p:cNvSpPr txBox="1"/>
          <p:nvPr/>
        </p:nvSpPr>
        <p:spPr>
          <a:xfrm>
            <a:off x="274320" y="4379976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Groq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508760" y="4379976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compound-beta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657600" y="4379976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[WebSearch, CodeInterpreter]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635239" y="4379976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875519" y="4379976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AA4444"/>
                </a:solidFill>
              </a:rPr>
              <a:t>✘</a:t>
            </a:r>
          </a:p>
        </p:txBody>
      </p:sp>
      <p:sp>
        <p:nvSpPr>
          <p:cNvPr id="71" name="Rectangle 70"/>
          <p:cNvSpPr/>
          <p:nvPr/>
        </p:nvSpPr>
        <p:spPr>
          <a:xfrm>
            <a:off x="228600" y="4668012"/>
            <a:ext cx="10424159" cy="324612"/>
          </a:xfrm>
          <a:prstGeom prst="rect">
            <a:avLst/>
          </a:prstGeom>
          <a:solidFill>
            <a:srgbClr val="1621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TextBox 71"/>
          <p:cNvSpPr txBox="1"/>
          <p:nvPr/>
        </p:nvSpPr>
        <p:spPr>
          <a:xfrm>
            <a:off x="274320" y="4704588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Groq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508760" y="4704588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whisper-large-v3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657600" y="4704588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[cap_Audio]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635239" y="4704588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875519" y="4704588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AA4444"/>
                </a:solidFill>
              </a:rPr>
              <a:t>✘</a:t>
            </a:r>
          </a:p>
        </p:txBody>
      </p:sp>
      <p:sp>
        <p:nvSpPr>
          <p:cNvPr id="77" name="Rectangle 76"/>
          <p:cNvSpPr/>
          <p:nvPr/>
        </p:nvSpPr>
        <p:spPr>
          <a:xfrm>
            <a:off x="228600" y="4992624"/>
            <a:ext cx="10424159" cy="324612"/>
          </a:xfrm>
          <a:prstGeom prst="rect">
            <a:avLst/>
          </a:prstGeom>
          <a:solidFill>
            <a:srgbClr val="1212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TextBox 77"/>
          <p:cNvSpPr txBox="1"/>
          <p:nvPr/>
        </p:nvSpPr>
        <p:spPr>
          <a:xfrm>
            <a:off x="274320" y="5029200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Groq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508760" y="5029200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Orpheus TTS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657600" y="5029200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[]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635239" y="5029200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→ TTS endpoint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9875519" y="5029200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AA4444"/>
                </a:solidFill>
              </a:rPr>
              <a:t>✘</a:t>
            </a:r>
          </a:p>
        </p:txBody>
      </p:sp>
      <p:sp>
        <p:nvSpPr>
          <p:cNvPr id="83" name="Rectangle 82"/>
          <p:cNvSpPr/>
          <p:nvPr/>
        </p:nvSpPr>
        <p:spPr>
          <a:xfrm>
            <a:off x="228600" y="5317236"/>
            <a:ext cx="10424159" cy="324612"/>
          </a:xfrm>
          <a:prstGeom prst="rect">
            <a:avLst/>
          </a:prstGeom>
          <a:solidFill>
            <a:srgbClr val="1621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274320" y="5353812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DeepSeek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508760" y="5353812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deepseek-reasoner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3657600" y="5353812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[cap_Reasoning]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7635239" y="5353812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 (tlMedium)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9875519" y="5353812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ECC71"/>
                </a:solidFill>
              </a:rPr>
              <a:t>✔</a:t>
            </a:r>
          </a:p>
        </p:txBody>
      </p:sp>
      <p:sp>
        <p:nvSpPr>
          <p:cNvPr id="89" name="Rectangle 88"/>
          <p:cNvSpPr/>
          <p:nvPr/>
        </p:nvSpPr>
        <p:spPr>
          <a:xfrm>
            <a:off x="228600" y="5641848"/>
            <a:ext cx="10424159" cy="324612"/>
          </a:xfrm>
          <a:prstGeom prst="rect">
            <a:avLst/>
          </a:prstGeom>
          <a:solidFill>
            <a:srgbClr val="1212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TextBox 89"/>
          <p:cNvSpPr txBox="1"/>
          <p:nvPr/>
        </p:nvSpPr>
        <p:spPr>
          <a:xfrm>
            <a:off x="274320" y="5678424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Mistral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508760" y="5678424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magistral-medium/small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657600" y="5678424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[cap_Reasoning]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635239" y="5678424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 (tlMedium)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9875519" y="5678424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ECC71"/>
                </a:solidFill>
              </a:rPr>
              <a:t>✔</a:t>
            </a:r>
          </a:p>
        </p:txBody>
      </p:sp>
      <p:sp>
        <p:nvSpPr>
          <p:cNvPr id="95" name="Rectangle 94"/>
          <p:cNvSpPr/>
          <p:nvPr/>
        </p:nvSpPr>
        <p:spPr>
          <a:xfrm>
            <a:off x="228600" y="5966460"/>
            <a:ext cx="10424159" cy="324612"/>
          </a:xfrm>
          <a:prstGeom prst="rect">
            <a:avLst/>
          </a:prstGeom>
          <a:solidFill>
            <a:srgbClr val="1621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TextBox 95"/>
          <p:cNvSpPr txBox="1"/>
          <p:nvPr/>
        </p:nvSpPr>
        <p:spPr>
          <a:xfrm>
            <a:off x="274320" y="6003036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Ollama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508760" y="6003036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qwen3:latest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657600" y="6003036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[cap_Reasoning]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635239" y="6003036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 (tlMedium)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9875519" y="6003036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ECC71"/>
                </a:solidFill>
              </a:rPr>
              <a:t>✔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228600" y="6291072"/>
            <a:ext cx="10424159" cy="324612"/>
          </a:xfrm>
          <a:prstGeom prst="rect">
            <a:avLst/>
          </a:prstGeom>
          <a:solidFill>
            <a:srgbClr val="1212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TextBox 101"/>
          <p:cNvSpPr txBox="1"/>
          <p:nvPr/>
        </p:nvSpPr>
        <p:spPr>
          <a:xfrm>
            <a:off x="274320" y="6327648"/>
            <a:ext cx="11430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1" i="0">
                <a:solidFill>
                  <a:srgbClr val="00B4D8"/>
                </a:solidFill>
              </a:rPr>
              <a:t>Ollama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508760" y="6327648"/>
            <a:ext cx="205740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gemma3 / qwen2.5vl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3657600" y="6327648"/>
            <a:ext cx="3886199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[cap_Image]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635239" y="6327648"/>
            <a:ext cx="214884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</a:rPr>
              <a:t>—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9875519" y="6327648"/>
            <a:ext cx="731520" cy="26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ECC71"/>
                </a:solidFill>
              </a:rPr>
              <a:t>✔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Adding a New Provider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5 design questions + configuration template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097280"/>
            <a:ext cx="11521440" cy="1920240"/>
          </a:xfrm>
          <a:prstGeom prst="rect">
            <a:avLst/>
          </a:prstGeom>
          <a:solidFill>
            <a:srgbClr val="16213E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188720"/>
            <a:ext cx="11247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FF8C00"/>
                </a:solidFill>
              </a:rPr>
              <a:t>Design checklist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572768"/>
            <a:ext cx="11247120" cy="1325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1. What input types does the completions endpoint accept?  →  set ModelCaps (cap_Image, cap_Audio…)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2. Can completions return images/audio/video inline?  →  add cap_Gen* to BOTH ModelCaps &amp; SessionCaps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3. Does the model use a separate TTS/image/video endpoint?  →  ModelCaps=[], SessionCaps=[cap_Gen*]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4. Does the model support extended reasoning?  →  cap_Reasoning + ThinkingLevel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5. Does the model support tool calling?  →  Tool_Active = True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3108960"/>
            <a:ext cx="11521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C8D6E5"/>
                </a:solidFill>
              </a:rPr>
              <a:t>Configuration template:</a:t>
            </a:r>
          </a:p>
        </p:txBody>
      </p:sp>
      <p:sp>
        <p:nvSpPr>
          <p:cNvPr id="9" name="Rectangle 8"/>
          <p:cNvSpPr/>
          <p:nvPr/>
        </p:nvSpPr>
        <p:spPr>
          <a:xfrm>
            <a:off x="320040" y="3456432"/>
            <a:ext cx="11521440" cy="301752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29768" y="3547872"/>
            <a:ext cx="11301984" cy="2834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A8FF78"/>
                </a:solidFill>
                <a:latin typeface="Consolas"/>
              </a:rPr>
              <a:t>// 1. Global provider defaults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'Max_Tokens',  '16000');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'Tool_Active', 'True');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'ModelCaps',   '[cap_Image]');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'SessionCaps', '[cap_Image]');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/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// 2. Text-only model override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'my-text-model', 'ModelCaps',   '[]');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'my-text-model', 'SessionCaps', '[]');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/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// 3. Reasoning model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'my-think-model', 'ModelCaps',    '[cap_Image, cap_Reasoning]');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'my-think-model', 'SessionCaps',  '[cap_Image, cap_Reasoning]');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'my-think-model', 'ThinkingLevel', 'tlMedium');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/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// 4. TTS model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'my-tts-model', 'ModelCaps',   '[]');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'my-tts-model', 'SessionCaps', '[cap_GenAudio]');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TAiChatFactory.Instance.RegisterUserParam('MyProvider', 'my-tts-model', 'Tool_Active', 'False');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Summary &amp; Source File Reference</a:t>
            </a:r>
          </a:p>
        </p:txBody>
      </p:sp>
      <p:sp>
        <p:nvSpPr>
          <p:cNvPr id="4" name="Rectangle 3"/>
          <p:cNvSpPr/>
          <p:nvPr/>
        </p:nvSpPr>
        <p:spPr>
          <a:xfrm>
            <a:off x="320040" y="1097280"/>
            <a:ext cx="6400800" cy="3474720"/>
          </a:xfrm>
          <a:prstGeom prst="rect">
            <a:avLst/>
          </a:prstGeom>
          <a:solidFill>
            <a:srgbClr val="16213E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188720"/>
            <a:ext cx="6126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0B4D8"/>
                </a:solidFill>
              </a:rPr>
              <a:t>Key takeaways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572768"/>
            <a:ext cx="6126480" cy="2880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ModelCaps = what the model does natively via completions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SessionCaps = what the session needs (may exceed native caps)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Gap = SessionCaps − ModelCaps  →  auto-activates the right bridge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Configure once in Initializations.pas; override at runtime if needed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Fully backward-compatible — existing legacy configs keep working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10 patterns cover every real-world scenario</a:t>
            </a:r>
          </a:p>
        </p:txBody>
      </p:sp>
      <p:sp>
        <p:nvSpPr>
          <p:cNvPr id="7" name="Rectangle 6"/>
          <p:cNvSpPr/>
          <p:nvPr/>
        </p:nvSpPr>
        <p:spPr>
          <a:xfrm>
            <a:off x="7040880" y="1097280"/>
            <a:ext cx="4800600" cy="3474720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178040" y="1170432"/>
            <a:ext cx="4572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8C00"/>
                </a:solidFill>
              </a:rPr>
              <a:t>Source file reference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78040" y="1554480"/>
            <a:ext cx="4572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TAiCapability enum definition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78040" y="1801368"/>
            <a:ext cx="45720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1">
                <a:solidFill>
                  <a:srgbClr val="00B4D8"/>
                </a:solidFill>
              </a:rPr>
              <a:t>Source/Core/uMakerAi.Core.pas : 65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78040" y="2029968"/>
            <a:ext cx="4572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ModelCaps / SessionCaps properties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78040" y="2276856"/>
            <a:ext cx="45720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1">
                <a:solidFill>
                  <a:srgbClr val="00B4D8"/>
                </a:solidFill>
              </a:rPr>
              <a:t>Source/Core/uMakerAi.Chat.pas : 430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78040" y="2505456"/>
            <a:ext cx="4572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Setter + legacy sync implementation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78040" y="2752344"/>
            <a:ext cx="45720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1">
                <a:solidFill>
                  <a:srgbClr val="00B4D8"/>
                </a:solidFill>
              </a:rPr>
              <a:t>Source/Core/uMakerAi.Chat.pas : 2886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78040" y="2980944"/>
            <a:ext cx="4572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Gap analysis + RunNew orchestration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78040" y="3227832"/>
            <a:ext cx="45720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1">
                <a:solidFill>
                  <a:srgbClr val="00B4D8"/>
                </a:solidFill>
              </a:rPr>
              <a:t>Source/Core/uMakerAi.Chat.pas : 3004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78040" y="3456432"/>
            <a:ext cx="4572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RTTI param application (ApplyParamsToChat)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78040" y="3703320"/>
            <a:ext cx="45720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1">
                <a:solidFill>
                  <a:srgbClr val="00B4D8"/>
                </a:solidFill>
              </a:rPr>
              <a:t>Source/Chat/uMakerAi.Chat.AiConnection.pas : 509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78040" y="3931920"/>
            <a:ext cx="4572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Per-provider model configuration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78040" y="4178808"/>
            <a:ext cx="45720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1">
                <a:solidFill>
                  <a:srgbClr val="00B4D8"/>
                </a:solidFill>
              </a:rPr>
              <a:t>Source/Chat/uMakerAi.Chat.Initializations.pas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5715000"/>
            <a:ext cx="12188952" cy="114300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365760" y="5806440"/>
            <a:ext cx="7315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</a:rPr>
              <a:t>MakerAI v3.3  —  Capability System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5760" y="6199632"/>
            <a:ext cx="7315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makerai.cimamaker.com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01200" y="6126480"/>
            <a:ext cx="2286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300" b="0" i="0">
                <a:solidFill>
                  <a:srgbClr val="C8D6E5"/>
                </a:solidFill>
              </a:rPr>
              <a:t>March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Agenda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What we'll cover in this session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365760" y="114300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75488" y="127101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130759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Introduction — why a unified capability model?</a:t>
            </a:r>
          </a:p>
        </p:txBody>
      </p:sp>
      <p:sp>
        <p:nvSpPr>
          <p:cNvPr id="8" name="Rectangle 7"/>
          <p:cNvSpPr/>
          <p:nvPr/>
        </p:nvSpPr>
        <p:spPr>
          <a:xfrm>
            <a:off x="6217920" y="114300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327648" y="127101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20840" y="130759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TAiCapability enum — the vocabulary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65760" y="210312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" y="223113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8680" y="226771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ModelCaps vs SessionCaps — the two key properties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217920" y="210312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327648" y="223113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20840" y="226771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Gap Analysis — the orchestration engine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65760" y="306324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75488" y="319125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8680" y="322783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Configuration via TAiChatFactory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17920" y="306324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327648" y="319125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20840" y="322783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Runtime configuration in code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65760" y="402336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75488" y="415137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8680" y="418795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Backward compatibility with legacy params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217920" y="402336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327648" y="415137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720840" y="418795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10 common configuration patterns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65760" y="498348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75488" y="511149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68680" y="514807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Provider capability reference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217920" y="4983480"/>
            <a:ext cx="5394960" cy="804672"/>
          </a:xfrm>
          <a:prstGeom prst="rect">
            <a:avLst/>
          </a:prstGeom>
          <a:solidFill>
            <a:srgbClr val="16213E"/>
          </a:solidFill>
          <a:ln w="127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327648" y="5111496"/>
            <a:ext cx="457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10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720840" y="5148072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</a:rPr>
              <a:t>Adding a new provider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The problem with the legacy system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143000"/>
            <a:ext cx="5394960" cy="2286000"/>
          </a:xfrm>
          <a:prstGeom prst="rect">
            <a:avLst/>
          </a:prstGeom>
          <a:solidFill>
            <a:srgbClr val="2D1010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234440"/>
            <a:ext cx="51206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FF8C00"/>
                </a:solidFill>
              </a:rPr>
              <a:t>Legacy: 4 scattered parameters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618488"/>
            <a:ext cx="5120640" cy="169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300">
                <a:solidFill>
                  <a:srgbClr val="C8D6E5"/>
                </a:solidFill>
              </a:rPr>
              <a:t>▸ NativeInputFiles  — physical file types the model accepts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C8D6E5"/>
                </a:solidFill>
              </a:rPr>
              <a:t>▸ NativeOutputFiles — file types the model generates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C8D6E5"/>
                </a:solidFill>
              </a:rPr>
              <a:t>▸ ChatMediaSupports — logical native capabilities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C8D6E5"/>
                </a:solidFill>
              </a:rPr>
              <a:t>▸ EnabledFeatures   — desired capabilities for the session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6126480" y="1143000"/>
            <a:ext cx="5715000" cy="2286000"/>
          </a:xfrm>
          <a:prstGeom prst="rect">
            <a:avLst/>
          </a:prstGeom>
          <a:solidFill>
            <a:srgbClr val="0A2A1A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263640" y="1234440"/>
            <a:ext cx="5440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ECC71"/>
                </a:solidFill>
              </a:rPr>
              <a:t>New in v3.3: 2 unified properties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63640" y="1618488"/>
            <a:ext cx="5440680" cy="169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ModelCaps   — what the model can do natively via completions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SessionCaps — what this session needs (may exceed native caps)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Gap = SessionCaps − ModelCaps  →  auto-selects the right bridge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Backward-compatible: legacy models keep working unchanged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15000" y="2103120"/>
            <a:ext cx="411480" cy="54864"/>
          </a:xfrm>
          <a:prstGeom prst="rect">
            <a:avLst/>
          </a:prstGeom>
          <a:solidFill>
            <a:srgbClr val="00B4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742432" y="192024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00B4D8"/>
                </a:solidFill>
              </a:rPr>
              <a:t>→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3566160"/>
            <a:ext cx="11430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C8D6E5"/>
                </a:solidFill>
              </a:rPr>
              <a:t>One pair of lines now fully describes any model: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0040" y="3977639"/>
            <a:ext cx="11521440" cy="86868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29768" y="4069079"/>
            <a:ext cx="11301984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TAiChatFactory.Instance.RegisterUserParam('OpenAi', 'gpt-4.1', 'ModelCaps',   '[cap_Image]');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TAiChatFactory.Instance.RegisterUserParam('OpenAi', 'gpt-4.1', 'SessionCaps', '[cap_Image]');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" y="4937760"/>
            <a:ext cx="115214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1">
                <a:solidFill>
                  <a:srgbClr val="C8D6E5"/>
                </a:solidFill>
              </a:rPr>
              <a:t>The orchestrator reads the Gap and automatically activates transcription bridges, image-description bridges, TTS endpoints, image-generation endpoints, and more — with zero extra code in your application.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The TAiCapability Enum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Source: Source/Core/uMakerAi.Core.pas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097280"/>
            <a:ext cx="5623560" cy="5212080"/>
          </a:xfrm>
          <a:prstGeom prst="rect">
            <a:avLst/>
          </a:prstGeom>
          <a:solidFill>
            <a:srgbClr val="16213E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188720"/>
            <a:ext cx="53492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0B4D8"/>
                </a:solidFill>
              </a:rPr>
              <a:t>Input / Understanding  (native via completions)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572768"/>
            <a:ext cx="5349240" cy="461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cap_Image          — model understands incoming images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cap_Audio          — model understands / transcribes audio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cap_Video          — model understands incoming video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cap_Pdf            — model understands PDFs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cap_WebSearch      — native web search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cap_Reasoning      — extended reasoning / CoT / thinking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cap_CodeInterpreter— executes code natively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cap_Memory         — persistent memory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cap_TextEditor     — can edit text files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cap_ComputerUse    — computer control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cap_Shell          — shell command execution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6263640" y="1097280"/>
            <a:ext cx="5577840" cy="2606040"/>
          </a:xfrm>
          <a:prstGeom prst="rect">
            <a:avLst/>
          </a:prstGeom>
          <a:solidFill>
            <a:srgbClr val="1A2A0A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1188720"/>
            <a:ext cx="53035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ECC71"/>
                </a:solidFill>
              </a:rPr>
              <a:t>Output / Generation  (gap → activates bridge)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1572768"/>
            <a:ext cx="530352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cap_GenImage   — produce an image as output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cap_GenAudio   — produce audio output (TTS)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cap_GenVideo   — produce video output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cap_GenReport  — produce PDF / HTML / XLSX report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  • cap_ExtractCode— extract code blocks from response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3794760"/>
            <a:ext cx="5577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8C00"/>
                </a:solidFill>
              </a:rPr>
              <a:t>Key rule: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63640" y="4114800"/>
            <a:ext cx="557784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C8D6E5"/>
                </a:solidFill>
              </a:rPr>
              <a:t>If a Gen* capability is in ModelCaps AND SessionCaps → no gap → completions handles it inline.
If a Gen* capability is ONLY in SessionCaps → gap exists → orchestrator redirects to the dedicated endpoint.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ModelCaps vs SessionCaps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The two key properties of TAiChat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097280"/>
            <a:ext cx="5394960" cy="5212080"/>
          </a:xfrm>
          <a:prstGeom prst="rect">
            <a:avLst/>
          </a:prstGeom>
          <a:solidFill>
            <a:srgbClr val="0A1A35"/>
          </a:solidFill>
          <a:ln w="254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188720"/>
            <a:ext cx="5120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00B4D8"/>
                </a:solidFill>
              </a:rPr>
              <a:t>ModelCaps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600200"/>
            <a:ext cx="51206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1">
                <a:solidFill>
                  <a:srgbClr val="C8D6E5"/>
                </a:solidFill>
              </a:rPr>
              <a:t>What the model can do natively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1920240"/>
            <a:ext cx="5120640" cy="36576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2011680"/>
            <a:ext cx="19202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8C00"/>
                </a:solidFill>
              </a:rPr>
              <a:t>GPT-4.1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77440" y="201168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[cap_Image]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2542032"/>
            <a:ext cx="19202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8C00"/>
                </a:solidFill>
              </a:rPr>
              <a:t>dall-e-3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77440" y="2542032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[]  (image endpoint only)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3072384"/>
            <a:ext cx="19202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8C00"/>
                </a:solidFill>
              </a:rPr>
              <a:t>gemini-2.5-flash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77440" y="3072384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[cap_Image, cap_Audio, cap_Video,
 cap_Pdf, cap_WebSearch,
 cap_Reasoning, cap_CodeInterpreter]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3602736"/>
            <a:ext cx="19202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8C00"/>
                </a:solidFill>
              </a:rPr>
              <a:t>deepseek-chat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77440" y="3602736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[]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4133088"/>
            <a:ext cx="19202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8C00"/>
                </a:solidFill>
              </a:rPr>
              <a:t>deepseek-reasoner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77440" y="4133088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[cap_Reasoning]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" y="4663440"/>
            <a:ext cx="19202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8C00"/>
                </a:solidFill>
              </a:rPr>
              <a:t>Claude (all)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77440" y="466344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</a:rPr>
              <a:t>[cap_Image, cap_Pdf,
 cap_Reasoning, cap_WebSearch]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126480" y="1097280"/>
            <a:ext cx="5715000" cy="5212080"/>
          </a:xfrm>
          <a:prstGeom prst="rect">
            <a:avLst/>
          </a:prstGeom>
          <a:solidFill>
            <a:srgbClr val="0A2A1A"/>
          </a:solidFill>
          <a:ln w="25400">
            <a:solidFill>
              <a:srgbClr val="2ECC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263640" y="118872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2ECC71"/>
                </a:solidFill>
              </a:rPr>
              <a:t>SessionCaps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63640" y="1600200"/>
            <a:ext cx="5486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1">
                <a:solidFill>
                  <a:srgbClr val="C8D6E5"/>
                </a:solidFill>
              </a:rPr>
              <a:t>What this session needs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263640" y="1920240"/>
            <a:ext cx="5486400" cy="36576"/>
          </a:xfrm>
          <a:prstGeom prst="rect">
            <a:avLst/>
          </a:prstGeom>
          <a:solidFill>
            <a:srgbClr val="2ECC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263640" y="2011680"/>
            <a:ext cx="5394960" cy="1078992"/>
          </a:xfrm>
          <a:prstGeom prst="rect">
            <a:avLst/>
          </a:prstGeom>
          <a:solidFill>
            <a:srgbClr val="0F321A"/>
          </a:solidFill>
          <a:ln w="12700">
            <a:solidFill>
              <a:srgbClr val="2ECC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0" y="2075688"/>
            <a:ext cx="51206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D700"/>
                </a:solidFill>
              </a:rPr>
              <a:t>Use GPT-4o for TTS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2350008"/>
            <a:ext cx="512064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C8D6E5"/>
                </a:solidFill>
              </a:rPr>
              <a:t>ModelCaps = [cap_Image]
SessionCaps = [cap_Image, cap_GenAudio]
→ Gap = [cap_GenAudio]
→ TTS endpoint activated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63640" y="3182112"/>
            <a:ext cx="5394960" cy="1078992"/>
          </a:xfrm>
          <a:prstGeom prst="rect">
            <a:avLst/>
          </a:prstGeom>
          <a:solidFill>
            <a:srgbClr val="0F321A"/>
          </a:solidFill>
          <a:ln w="12700">
            <a:solidFill>
              <a:srgbClr val="2ECC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400800" y="3246120"/>
            <a:ext cx="51206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D700"/>
                </a:solidFill>
              </a:rPr>
              <a:t>Text-only Ollama + images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00800" y="3520440"/>
            <a:ext cx="512064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C8D6E5"/>
                </a:solidFill>
              </a:rPr>
              <a:t>ModelCaps = []
SessionCaps = [cap_Image]
→ Gap = [cap_Image]
→ Image-description bridge runs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263640" y="4352544"/>
            <a:ext cx="5394960" cy="1078992"/>
          </a:xfrm>
          <a:prstGeom prst="rect">
            <a:avLst/>
          </a:prstGeom>
          <a:solidFill>
            <a:srgbClr val="0F321A"/>
          </a:solidFill>
          <a:ln w="12700">
            <a:solidFill>
              <a:srgbClr val="2ECC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0" y="4416552"/>
            <a:ext cx="51206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D700"/>
                </a:solidFill>
              </a:rPr>
              <a:t>DALL-E 3 image gen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00800" y="4690872"/>
            <a:ext cx="512064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C8D6E5"/>
                </a:solidFill>
              </a:rPr>
              <a:t>ModelCaps = []
SessionCaps = [cap_GenImage]
→ Gap = [cap_GenImage]
→ Image-generation endpoint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263640" y="5522976"/>
            <a:ext cx="5394960" cy="1078992"/>
          </a:xfrm>
          <a:prstGeom prst="rect">
            <a:avLst/>
          </a:prstGeom>
          <a:solidFill>
            <a:srgbClr val="0F321A"/>
          </a:solidFill>
          <a:ln w="12700">
            <a:solidFill>
              <a:srgbClr val="2ECC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400800" y="5586984"/>
            <a:ext cx="51206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D700"/>
                </a:solidFill>
              </a:rPr>
              <a:t>Gemini full multimodal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5861304"/>
            <a:ext cx="512064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C8D6E5"/>
                </a:solidFill>
              </a:rPr>
              <a:t>ModelCaps = SessionCaps
→ Gap = []
→ Direct completions call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Gap Analysis — The Orchestration Engine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TAiChat.RunNew  ·  Source/Core/uMakerAi.Chat.pas:3004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097280"/>
            <a:ext cx="11521440" cy="50292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29768" y="1188720"/>
            <a:ext cx="11301984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A8FF78"/>
                </a:solidFill>
                <a:latin typeface="Consolas"/>
              </a:rPr>
              <a:t>Gap := FSessionCaps - FModelCaps;   // set subtraction — runs on every Run() call</a:t>
            </a:r>
          </a:p>
        </p:txBody>
      </p:sp>
      <p:sp>
        <p:nvSpPr>
          <p:cNvPr id="7" name="Rectangle 6"/>
          <p:cNvSpPr/>
          <p:nvPr/>
        </p:nvSpPr>
        <p:spPr>
          <a:xfrm>
            <a:off x="320040" y="1737360"/>
            <a:ext cx="3794760" cy="4572000"/>
          </a:xfrm>
          <a:prstGeom prst="rect">
            <a:avLst/>
          </a:prstGeom>
          <a:solidFill>
            <a:srgbClr val="051540"/>
          </a:solidFill>
          <a:ln w="25400">
            <a:solidFill>
              <a:srgbClr val="0F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1810512"/>
            <a:ext cx="34747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 i="0">
                <a:solidFill>
                  <a:srgbClr val="0F3D91"/>
                </a:solidFill>
              </a:rPr>
              <a:t>Phase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2139696"/>
            <a:ext cx="34747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1">
                <a:solidFill>
                  <a:srgbClr val="C8D6E5"/>
                </a:solidFill>
              </a:rPr>
              <a:t>Input Bridge
(cmConversation only)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200" y="2633472"/>
            <a:ext cx="3474720" cy="27432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7200" y="2697480"/>
            <a:ext cx="3493008" cy="3383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Gap has cap_Audio  → InternalRunTranscription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Gap has cap_Image  → InternalRunImageDescription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Gap has cap_Pdf    → InternalRunPDFDescription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OnProcessMediaFile event fires first (priority 1)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297679" y="1737360"/>
            <a:ext cx="3794760" cy="4572000"/>
          </a:xfrm>
          <a:prstGeom prst="rect">
            <a:avLst/>
          </a:prstGeom>
          <a:solidFill>
            <a:srgbClr val="301800"/>
          </a:solidFill>
          <a:ln w="254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34839" y="1810512"/>
            <a:ext cx="34747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 i="0">
                <a:solidFill>
                  <a:srgbClr val="FF8C00"/>
                </a:solidFill>
              </a:rPr>
              <a:t>Phase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34839" y="2139696"/>
            <a:ext cx="34747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1">
                <a:solidFill>
                  <a:srgbClr val="C8D6E5"/>
                </a:solidFill>
              </a:rPr>
              <a:t>Grounding
(always, all modes)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34839" y="2633472"/>
            <a:ext cx="3474720" cy="27432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434839" y="2697480"/>
            <a:ext cx="3493008" cy="3383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Gap has cap_WebSearch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→ InternalRunWebSearch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→ results injected into context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before the completions call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75318" y="1737360"/>
            <a:ext cx="3794760" cy="4572000"/>
          </a:xfrm>
          <a:prstGeom prst="rect">
            <a:avLst/>
          </a:prstGeom>
          <a:solidFill>
            <a:srgbClr val="052510"/>
          </a:solidFill>
          <a:ln w="25400">
            <a:solidFill>
              <a:srgbClr val="2ECC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78" y="1810512"/>
            <a:ext cx="34747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 i="0">
                <a:solidFill>
                  <a:srgbClr val="2ECC71"/>
                </a:solidFill>
              </a:rPr>
              <a:t>Phase 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12478" y="2139696"/>
            <a:ext cx="34747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1">
                <a:solidFill>
                  <a:srgbClr val="C8D6E5"/>
                </a:solidFill>
              </a:rPr>
              <a:t>Output Orchestration
(cmConversation)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412478" y="2633472"/>
            <a:ext cx="3474720" cy="27432"/>
          </a:xfrm>
          <a:prstGeom prst="rect">
            <a:avLst/>
          </a:prstGeom>
          <a:solidFill>
            <a:srgbClr val="2ECC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412478" y="2697480"/>
            <a:ext cx="3493008" cy="3383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Gap has cap_GenVideo  → InternalRunImageVideoGeneration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Gap has cap_GenImage  → InternalRunImageGeneration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Gap has cap_GenAudio  → InternalRunSpeechGeneration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Gap has cap_GenReport → InternalRunReport</a:t>
            </a:r>
          </a:p>
          <a:p>
            <a:pPr>
              <a:spcBef>
                <a:spcPts val="500"/>
              </a:spcBef>
            </a:pPr>
            <a:r>
              <a:rPr sz="1200">
                <a:solidFill>
                  <a:srgbClr val="FFFFFF"/>
                </a:solidFill>
              </a:rPr>
              <a:t>▸ Gap is empty          → InternalRunCompletions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20040" y="6400800"/>
            <a:ext cx="11521440" cy="347472"/>
          </a:xfrm>
          <a:prstGeom prst="rect">
            <a:avLst/>
          </a:prstGeom>
          <a:solidFill>
            <a:srgbClr val="251800"/>
          </a:solidFill>
          <a:ln w="127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57200" y="6428232"/>
            <a:ext cx="112471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8C00"/>
                </a:solidFill>
              </a:rPr>
              <a:t>Forced modes (cmImageGeneration, cmSpeechGeneration, etc.) skip Phases 1 &amp; 3 gap check and call the target method directly.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Configuration via TAiChatFactory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Source/Chat/uMakerAi.Chat.Initializations.pas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097280"/>
            <a:ext cx="5394960" cy="1645920"/>
          </a:xfrm>
          <a:prstGeom prst="rect">
            <a:avLst/>
          </a:prstGeom>
          <a:solidFill>
            <a:srgbClr val="16213E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188720"/>
            <a:ext cx="51206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FF8C00"/>
                </a:solidFill>
              </a:rPr>
              <a:t>3-level priority (lowest → highest)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572768"/>
            <a:ext cx="512064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1. Driver defaults  — RegisterDefaultParams in the driver class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2. Global provider defaults  — RegisterUserParam(Driver, Param, Value)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3. Per-model overrides       — RegisterUserParam(Driver, Model, Param, Value)</a:t>
            </a:r>
          </a:p>
        </p:txBody>
      </p:sp>
      <p:sp>
        <p:nvSpPr>
          <p:cNvPr id="8" name="Rectangle 7"/>
          <p:cNvSpPr/>
          <p:nvPr/>
        </p:nvSpPr>
        <p:spPr>
          <a:xfrm>
            <a:off x="6126480" y="1097280"/>
            <a:ext cx="5715000" cy="1645920"/>
          </a:xfrm>
          <a:prstGeom prst="rect">
            <a:avLst/>
          </a:prstGeom>
          <a:solidFill>
            <a:srgbClr val="16213E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263640" y="1188720"/>
            <a:ext cx="5440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0B4D8"/>
                </a:solidFill>
              </a:rPr>
              <a:t>ThinkingLevel values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63640" y="1572768"/>
            <a:ext cx="5440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tlDefault — let the provider decide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tlLow     — fast, minimal reasoning, lower cost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tlMedium  — balanced (recommended default)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tlHigh    — maximum quality, slower &amp; costlier</a:t>
            </a:r>
          </a:p>
          <a:p>
            <a:pPr>
              <a:spcBef>
                <a:spcPts val="300"/>
              </a:spcBef>
            </a:pPr>
            <a:r>
              <a:rPr sz="1200">
                <a:solidFill>
                  <a:srgbClr val="FFFFFF"/>
                </a:solidFill>
              </a:rPr>
              <a:t>▸ Note: ignored if cap_Reasoning is not in ModelCaps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2834640"/>
            <a:ext cx="11521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C8D6E5"/>
                </a:solidFill>
              </a:rPr>
              <a:t>Syntax examples: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20040" y="3200400"/>
            <a:ext cx="11521440" cy="283464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29768" y="3291840"/>
            <a:ext cx="11301984" cy="2651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A8FF78"/>
                </a:solidFill>
                <a:latin typeface="Consolas"/>
              </a:rPr>
              <a:t>// Global default for a provider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TAiChatFactory.Instance.RegisterUserParam('OpenAi', 'ModelCaps',   '[cap_Image]');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TAiChatFactory.Instance.RegisterUserParam('OpenAi', 'SessionCaps', '[cap_Image]');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/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// Per-model override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TAiChatFactory.Instance.RegisterUserParam('OpenAi', 'o3', 'ModelCaps',    '[cap_Image, cap_Reasoning]');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TAiChatFactory.Instance.RegisterUserParam('OpenAi', 'o3', 'SessionCaps',  '[cap_Image, cap_Reasoning]');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TAiChatFactory.Instance.RegisterUserParam('OpenAi', 'o3', 'ThinkingLevel', 'tlMedium');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/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// Custom profile (aa_* prefix convention)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TAiChatFactory.Instance.RegisterCustomModel('OpenAi', 'aa_o3-high', 'o3');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TAiChatFactory.Instance.RegisterUserParam('OpenAi', 'aa_o3-high', 'ThinkingLevel', 'tlHigh');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108192"/>
            <a:ext cx="11521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C8D6E5"/>
                </a:solidFill>
              </a:rPr>
              <a:t>String format: '[cap_Image, cap_Reasoning]'  — exact enum name, case-sensitive, space after comma.  Parsed via RTTI (tkSet) in ApplyParamsToChat.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Runtime Configuration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Assigning ModelCaps / SessionCaps directly in code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1097280"/>
            <a:ext cx="11521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0B4D8"/>
                </a:solidFill>
              </a:rPr>
              <a:t>On TAiChatConnection:</a:t>
            </a:r>
          </a:p>
        </p:txBody>
      </p:sp>
      <p:sp>
        <p:nvSpPr>
          <p:cNvPr id="6" name="Rectangle 5"/>
          <p:cNvSpPr/>
          <p:nvPr/>
        </p:nvSpPr>
        <p:spPr>
          <a:xfrm>
            <a:off x="320040" y="1463040"/>
            <a:ext cx="5577840" cy="219456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29768" y="1554480"/>
            <a:ext cx="5358384" cy="20116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A8FF78"/>
                </a:solidFill>
                <a:latin typeface="Consolas"/>
              </a:rPr>
              <a:t>AiConnection.DriverName := 'OpenAi';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AiConnection.Model      := 'gpt-4.1';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/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// Override caps for this specific session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AiConnection.ModelCaps   := [cap_Image, cap_Pdf];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AiConnection.SessionCaps := [cap_Image, cap_Pdf, cap_GenAudio];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// Gap = [cap_GenAudio]  →  next Run() will call the TTS endpoint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26480" y="1097280"/>
            <a:ext cx="5715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0B4D8"/>
                </a:solidFill>
              </a:rPr>
              <a:t>On TAiChat directly:</a:t>
            </a:r>
          </a:p>
        </p:txBody>
      </p:sp>
      <p:sp>
        <p:nvSpPr>
          <p:cNvPr id="9" name="Rectangle 8"/>
          <p:cNvSpPr/>
          <p:nvPr/>
        </p:nvSpPr>
        <p:spPr>
          <a:xfrm>
            <a:off x="6126480" y="1463040"/>
            <a:ext cx="5715000" cy="219456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236208" y="1554480"/>
            <a:ext cx="5495544" cy="20116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A8FF78"/>
                </a:solidFill>
                <a:latin typeface="Consolas"/>
              </a:rPr>
              <a:t>var Chat: TAiOpenChat;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Chat := TAiOpenChat.Create(nil);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Chat.ApiKey := '@OPENAI_API_KEY';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Chat.Model  := 'gpt-image-1';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Chat.ModelCaps   := [];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Chat.SessionCaps := [cap_GenImage];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// Gap=[cap_GenImage] → InternalRunImageGeneration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3749039"/>
            <a:ext cx="11521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0B4D8"/>
                </a:solidFill>
              </a:rPr>
              <a:t>Reading the effective caps: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20040" y="4114800"/>
            <a:ext cx="11521440" cy="1920240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29768" y="4206240"/>
            <a:ext cx="11301984" cy="1737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A8FF78"/>
                </a:solidFill>
                <a:latin typeface="Consolas"/>
              </a:rPr>
              <a:t>var Gap: TAiCapabilities;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Gap := AiConnection.SessionCaps - AiConnection.ModelCaps;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/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if cap_GenAudio in Gap then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  ShowMessage('This session will generate audio via TTS');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/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if cap_Reasoning in AiConnection.ModelCaps then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  ShowMessage('This model has native extended reasoning');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0040" y="6080760"/>
            <a:ext cx="11521440" cy="594360"/>
          </a:xfrm>
          <a:prstGeom prst="rect">
            <a:avLst/>
          </a:prstGeom>
          <a:solidFill>
            <a:srgbClr val="251800"/>
          </a:solidFill>
          <a:ln w="127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7200" y="6144768"/>
            <a:ext cx="11247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8C00"/>
                </a:solidFill>
              </a:rPr>
              <a:t>Important: assigning ModelCaps or SessionCaps in code sets FNewSystemConfigured = True, preventing EnsureNewSystemConfig from overwriting them with an automatic legacy translation.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0F3D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73152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Backward Compatibility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594360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00B4D8"/>
                </a:solidFill>
              </a:rPr>
              <a:t>Legacy params still work — automatic translation in EnsureNewSystemConfig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097280"/>
            <a:ext cx="11521440" cy="1691640"/>
          </a:xfrm>
          <a:prstGeom prst="rect">
            <a:avLst/>
          </a:prstGeom>
          <a:solidFill>
            <a:srgbClr val="16213E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188720"/>
            <a:ext cx="11247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0B4D8"/>
                </a:solidFill>
              </a:rPr>
              <a:t>How legacy params map to the new system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572768"/>
            <a:ext cx="112471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NativeInputFiles + ChatMediaSupports  →  ModelCaps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NativeOutputFiles + EnabledFeatures   →  SessionCaps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Translation runs once per session, only if FNewSystemConfigured = False</a:t>
            </a:r>
          </a:p>
          <a:p>
            <a:pPr>
              <a:spcBef>
                <a:spcPts val="300"/>
              </a:spcBef>
            </a:pPr>
            <a:r>
              <a:rPr sz="1300">
                <a:solidFill>
                  <a:srgbClr val="FFFFFF"/>
                </a:solidFill>
              </a:rPr>
              <a:t>▸ Fully transparent — no code changes required in existing apps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2880360"/>
            <a:ext cx="11521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C8D6E5"/>
                </a:solidFill>
              </a:rPr>
              <a:t>Priority chain:</a:t>
            </a:r>
          </a:p>
        </p:txBody>
      </p:sp>
      <p:sp>
        <p:nvSpPr>
          <p:cNvPr id="9" name="Rectangle 8"/>
          <p:cNvSpPr/>
          <p:nvPr/>
        </p:nvSpPr>
        <p:spPr>
          <a:xfrm>
            <a:off x="320040" y="3246120"/>
            <a:ext cx="3794760" cy="1280160"/>
          </a:xfrm>
          <a:prstGeom prst="rect">
            <a:avLst/>
          </a:prstGeom>
          <a:solidFill>
            <a:srgbClr val="16213E"/>
          </a:solidFill>
          <a:ln w="25400">
            <a:solidFill>
              <a:srgbClr val="2ECC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" y="3310128"/>
            <a:ext cx="3474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2ECC71"/>
                </a:solidFill>
              </a:rPr>
              <a:t>Highest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3630168"/>
            <a:ext cx="3474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FFFF"/>
                </a:solidFill>
              </a:rPr>
              <a:t>ModelCaps / SessionCaps assigned explicitly in code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" y="4087368"/>
            <a:ext cx="3474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C8D6E5"/>
                </a:solidFill>
              </a:rPr>
              <a:t>FNewSystemConfigured = True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297679" y="3246120"/>
            <a:ext cx="3794760" cy="1280160"/>
          </a:xfrm>
          <a:prstGeom prst="rect">
            <a:avLst/>
          </a:prstGeom>
          <a:solidFill>
            <a:srgbClr val="16213E"/>
          </a:solidFill>
          <a:ln w="254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434839" y="3310128"/>
            <a:ext cx="3474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0B4D8"/>
                </a:solidFill>
              </a:rPr>
              <a:t>Middle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34839" y="3630168"/>
            <a:ext cx="3474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FFFF"/>
                </a:solidFill>
              </a:rPr>
              <a:t>Automatic translation from legacy params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34839" y="4087368"/>
            <a:ext cx="3474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C8D6E5"/>
                </a:solidFill>
              </a:rPr>
              <a:t>FNewSystemConfigured = False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75318" y="3246120"/>
            <a:ext cx="3794760" cy="1280160"/>
          </a:xfrm>
          <a:prstGeom prst="rect">
            <a:avLst/>
          </a:prstGeom>
          <a:solidFill>
            <a:srgbClr val="16213E"/>
          </a:solidFill>
          <a:ln w="254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78" y="3310128"/>
            <a:ext cx="3474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8C00"/>
                </a:solidFill>
              </a:rPr>
              <a:t>Lowest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12478" y="3630168"/>
            <a:ext cx="3474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FFFF"/>
                </a:solidFill>
              </a:rPr>
              <a:t>Driver defaults (RegisterDefaultParams)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12478" y="4087368"/>
            <a:ext cx="3474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C8D6E5"/>
                </a:solidFill>
              </a:rPr>
              <a:t>class-level defaults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040" y="4663440"/>
            <a:ext cx="11521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C8D6E5"/>
                </a:solidFill>
              </a:rPr>
              <a:t>Migration — before vs after: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20040" y="5029200"/>
            <a:ext cx="11521440" cy="1627632"/>
          </a:xfrm>
          <a:prstGeom prst="rect">
            <a:avLst/>
          </a:prstGeom>
          <a:solidFill>
            <a:srgbClr val="0D0D1A"/>
          </a:solidFill>
          <a:ln w="12700">
            <a:solidFill>
              <a:srgbClr val="33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29768" y="5120640"/>
            <a:ext cx="11301984" cy="14447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A8FF78"/>
                </a:solidFill>
                <a:latin typeface="Consolas"/>
              </a:rPr>
              <a:t>// Before (legacy)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TAiChatFactory.Instance.RegisterUserParam('MyDriver', 'ChatMediaSupports', 'Tcm_Image,Tcm_Pdf');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TAiChatFactory.Instance.RegisterUserParam('MyDriver', 'EnabledFeatures',   'Tcm_Image,Tcm_Pdf');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TAiChatFactory.Instance.RegisterUserParam('MyDriver', 'NativeInputFiles',  'Tfc_Image,Tfc_Pdf');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/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// After (v3.3 — same result, much simpler)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TAiChatFactory.Instance.RegisterUserParam('MyDriver', 'ModelCaps',   '[cap_Image, cap_Pdf]');</a:t>
            </a:r>
          </a:p>
          <a:p>
            <a:r>
              <a:rPr sz="1100">
                <a:solidFill>
                  <a:srgbClr val="A8FF78"/>
                </a:solidFill>
                <a:latin typeface="Consolas"/>
              </a:rPr>
              <a:t>TAiChatFactory.Instance.RegisterUserParam('MyDriver', 'SessionCaps', '[cap_Image, cap_Pdf]');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